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</p:sldMasterIdLst>
  <p:notesMasterIdLst>
    <p:notesMasterId r:id="rId10"/>
  </p:notesMasterIdLst>
  <p:handoutMasterIdLst>
    <p:handoutMasterId r:id="rId11"/>
  </p:handoutMasterIdLst>
  <p:sldIdLst>
    <p:sldId id="2147469121" r:id="rId2"/>
    <p:sldId id="2147470977" r:id="rId3"/>
    <p:sldId id="2147470975" r:id="rId4"/>
    <p:sldId id="2147470980" r:id="rId5"/>
    <p:sldId id="2147470983" r:id="rId6"/>
    <p:sldId id="2147470982" r:id="rId7"/>
    <p:sldId id="2147470227" r:id="rId8"/>
    <p:sldId id="214746913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297"/>
    <a:srgbClr val="EBEADE"/>
    <a:srgbClr val="E7E8DC"/>
    <a:srgbClr val="ECECEC"/>
    <a:srgbClr val="30342E"/>
    <a:srgbClr val="1B4C67"/>
    <a:srgbClr val="1A6094"/>
    <a:srgbClr val="25B1A6"/>
    <a:srgbClr val="00A77D"/>
    <a:srgbClr val="6B6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65" autoAdjust="0"/>
    <p:restoredTop sz="94931" autoAdjust="0"/>
  </p:normalViewPr>
  <p:slideViewPr>
    <p:cSldViewPr snapToGrid="0">
      <p:cViewPr varScale="1">
        <p:scale>
          <a:sx n="90" d="100"/>
          <a:sy n="90" d="100"/>
        </p:scale>
        <p:origin x="96" y="414"/>
      </p:cViewPr>
      <p:guideLst/>
    </p:cSldViewPr>
  </p:slideViewPr>
  <p:outlineViewPr>
    <p:cViewPr>
      <p:scale>
        <a:sx n="33" d="100"/>
        <a:sy n="33" d="100"/>
      </p:scale>
      <p:origin x="0" y="-152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D4C33-E834-184F-A85B-4B1A7D742F82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A2CD3-FB95-D94F-9F04-F9F995EAB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89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B0BF7A-9661-43C7-ADFE-7CBA1B003280}" type="slidenum">
              <a:rPr lang="en-US"/>
              <a:pPr/>
              <a:t>7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7038" y="695325"/>
            <a:ext cx="6157912" cy="346392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636" y="4387447"/>
            <a:ext cx="5139134" cy="4153791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989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high angle view of a city&#10;&#10;Description automatically generated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743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995" name="Group 1994">
            <a:extLst>
              <a:ext uri="{FF2B5EF4-FFF2-40B4-BE49-F238E27FC236}">
                <a16:creationId xmlns:a16="http://schemas.microsoft.com/office/drawing/2014/main" id="{1F4B6682-1CD5-4D07-BAEB-03195C2FB91D}"/>
              </a:ext>
            </a:extLst>
          </p:cNvPr>
          <p:cNvGrpSpPr/>
          <p:nvPr userDrawn="1"/>
        </p:nvGrpSpPr>
        <p:grpSpPr>
          <a:xfrm>
            <a:off x="1168862" y="5406470"/>
            <a:ext cx="4834263" cy="369332"/>
            <a:chOff x="1168862" y="5508070"/>
            <a:chExt cx="4834263" cy="369332"/>
          </a:xfrm>
        </p:grpSpPr>
        <p:pic>
          <p:nvPicPr>
            <p:cNvPr id="1996" name="Picture 1995">
              <a:extLst>
                <a:ext uri="{FF2B5EF4-FFF2-40B4-BE49-F238E27FC236}">
                  <a16:creationId xmlns:a16="http://schemas.microsoft.com/office/drawing/2014/main" id="{E499D9F2-455D-24ED-C934-5DC3E3908E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68862" y="5508070"/>
              <a:ext cx="1311127" cy="316213"/>
            </a:xfrm>
            <a:prstGeom prst="rect">
              <a:avLst/>
            </a:prstGeom>
          </p:spPr>
        </p:pic>
        <p:sp>
          <p:nvSpPr>
            <p:cNvPr id="1997" name="TextBox 1996">
              <a:extLst>
                <a:ext uri="{FF2B5EF4-FFF2-40B4-BE49-F238E27FC236}">
                  <a16:creationId xmlns:a16="http://schemas.microsoft.com/office/drawing/2014/main" id="{94A5DA57-E73A-E843-58FE-CFA5666E7A14}"/>
                </a:ext>
              </a:extLst>
            </p:cNvPr>
            <p:cNvSpPr txBox="1"/>
            <p:nvPr userDrawn="1"/>
          </p:nvSpPr>
          <p:spPr>
            <a:xfrm>
              <a:off x="2561071" y="5508070"/>
              <a:ext cx="344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</a:t>
            </a:r>
            <a:br>
              <a:rPr lang="en-US" dirty="0"/>
            </a:br>
            <a:r>
              <a:rPr lang="en-US" dirty="0"/>
              <a:t>the main takeaway message 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/>
          <a:p>
            <a:r>
              <a:rPr lang="en-US" dirty="0"/>
              <a:t>One-sentence headline stating </a:t>
            </a:r>
            <a:br>
              <a:rPr lang="en-US" dirty="0"/>
            </a:br>
            <a:r>
              <a:rPr lang="en-US" dirty="0"/>
              <a:t>the main takeaway message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Freeform 141">
            <a:extLst>
              <a:ext uri="{FF2B5EF4-FFF2-40B4-BE49-F238E27FC236}">
                <a16:creationId xmlns:a16="http://schemas.microsoft.com/office/drawing/2014/main" id="{C5299A65-0A0F-7322-3425-6AD66F71B8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DC2D7C4-BFF1-5433-4DFD-06CB8AACA1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225" y="0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7" name="Picture Placeholder 135">
            <a:extLst>
              <a:ext uri="{FF2B5EF4-FFF2-40B4-BE49-F238E27FC236}">
                <a16:creationId xmlns:a16="http://schemas.microsoft.com/office/drawing/2014/main" id="{859767F7-2911-36C4-18C3-120D9FA7D6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44833" y="0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8" name="Picture Placeholder 135">
            <a:extLst>
              <a:ext uri="{FF2B5EF4-FFF2-40B4-BE49-F238E27FC236}">
                <a16:creationId xmlns:a16="http://schemas.microsoft.com/office/drawing/2014/main" id="{FC9DC632-E163-36B5-D009-C524396761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2225" y="2353563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9" name="Picture Placeholder 135">
            <a:extLst>
              <a:ext uri="{FF2B5EF4-FFF2-40B4-BE49-F238E27FC236}">
                <a16:creationId xmlns:a16="http://schemas.microsoft.com/office/drawing/2014/main" id="{99255166-5F9E-0685-2DC9-C0962F7791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44833" y="2353563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0" name="Picture Placeholder 135">
            <a:extLst>
              <a:ext uri="{FF2B5EF4-FFF2-40B4-BE49-F238E27FC236}">
                <a16:creationId xmlns:a16="http://schemas.microsoft.com/office/drawing/2014/main" id="{0FA78FC9-062C-7D60-CDA4-C25CE63F78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642225" y="4706937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1" name="Picture Placeholder 135">
            <a:extLst>
              <a:ext uri="{FF2B5EF4-FFF2-40B4-BE49-F238E27FC236}">
                <a16:creationId xmlns:a16="http://schemas.microsoft.com/office/drawing/2014/main" id="{9521219C-7211-80DE-D33B-4B26EA6EEE9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044833" y="4706937"/>
            <a:ext cx="2151063" cy="2151063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886397"/>
          </a:xfrm>
        </p:spPr>
        <p:txBody>
          <a:bodyPr anchor="t" anchorCtr="0"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</a:t>
            </a:r>
            <a:br>
              <a:rPr lang="en-US" dirty="0"/>
            </a:br>
            <a:r>
              <a:rPr lang="en-US" dirty="0"/>
              <a:t>the main takeaway message 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60"/>
            <a:ext cx="6763894" cy="4354640"/>
          </a:xfrm>
        </p:spPr>
        <p:txBody>
          <a:bodyPr tIns="91440" anchor="t" anchorCtr="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>
              <a:spcBef>
                <a:spcPts val="1200"/>
              </a:spcBef>
              <a:spcAft>
                <a:spcPts val="60"/>
              </a:spcAft>
              <a:defRPr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r>
              <a:rPr lang="en-US" dirty="0"/>
              <a:t>Supporting point 1</a:t>
            </a:r>
          </a:p>
          <a:p>
            <a:r>
              <a:rPr lang="en-US" dirty="0"/>
              <a:t>Supporting point 2</a:t>
            </a:r>
          </a:p>
          <a:p>
            <a:r>
              <a:rPr lang="en-US" dirty="0"/>
              <a:t>Supporting point 3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62B7F0-6B0A-3291-2731-E56176CBCD7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EE7C435-1FA7-78B6-5FBF-709DE092FE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57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One-sentence connected to the main takeaway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6029C52-FEBA-E897-C815-3A6283D168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</p:spTree>
    <p:extLst>
      <p:ext uri="{BB962C8B-B14F-4D97-AF65-F5344CB8AC3E}">
        <p14:creationId xmlns:p14="http://schemas.microsoft.com/office/powerpoint/2010/main" val="841886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</a:t>
            </a:r>
          </a:p>
        </p:txBody>
      </p:sp>
    </p:spTree>
    <p:extLst>
      <p:ext uri="{BB962C8B-B14F-4D97-AF65-F5344CB8AC3E}">
        <p14:creationId xmlns:p14="http://schemas.microsoft.com/office/powerpoint/2010/main" val="4167105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315194" cy="4061829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C3355DA-324C-FAD8-4E0B-AEAD06F3F5FE}"/>
              </a:ext>
            </a:extLst>
          </p:cNvPr>
          <p:cNvSpPr/>
          <p:nvPr/>
        </p:nvSpPr>
        <p:spPr>
          <a:xfrm>
            <a:off x="314692" y="1636672"/>
            <a:ext cx="5533588" cy="433965"/>
          </a:xfrm>
          <a:custGeom>
            <a:avLst/>
            <a:gdLst>
              <a:gd name="connsiteX0" fmla="*/ 5357305 w 5357304"/>
              <a:gd name="connsiteY0" fmla="*/ 0 h 373951"/>
              <a:gd name="connsiteX1" fmla="*/ 5357305 w 5357304"/>
              <a:gd name="connsiteY1" fmla="*/ 373951 h 373951"/>
              <a:gd name="connsiteX2" fmla="*/ 5227765 w 5357304"/>
              <a:gd name="connsiteY2" fmla="*/ 373951 h 373951"/>
              <a:gd name="connsiteX3" fmla="*/ 2843848 w 5357304"/>
              <a:gd name="connsiteY3" fmla="*/ 373951 h 373951"/>
              <a:gd name="connsiteX4" fmla="*/ 0 w 5357304"/>
              <a:gd name="connsiteY4" fmla="*/ 373951 h 373951"/>
              <a:gd name="connsiteX5" fmla="*/ 0 w 5357304"/>
              <a:gd name="connsiteY5" fmla="*/ 0 h 373951"/>
              <a:gd name="connsiteX6" fmla="*/ 2843848 w 5357304"/>
              <a:gd name="connsiteY6" fmla="*/ 0 h 373951"/>
              <a:gd name="connsiteX7" fmla="*/ 5357305 w 5357304"/>
              <a:gd name="connsiteY7" fmla="*/ 0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57304" h="373951">
                <a:moveTo>
                  <a:pt x="5357305" y="0"/>
                </a:moveTo>
                <a:lnTo>
                  <a:pt x="5357305" y="373951"/>
                </a:lnTo>
                <a:lnTo>
                  <a:pt x="5227765" y="373951"/>
                </a:lnTo>
                <a:lnTo>
                  <a:pt x="2843848" y="373951"/>
                </a:lnTo>
                <a:lnTo>
                  <a:pt x="0" y="373951"/>
                </a:lnTo>
                <a:lnTo>
                  <a:pt x="0" y="0"/>
                </a:lnTo>
                <a:lnTo>
                  <a:pt x="2843848" y="0"/>
                </a:lnTo>
                <a:lnTo>
                  <a:pt x="5357305" y="0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B8126676-7946-E0DD-5919-B78DBFBB13D6}"/>
              </a:ext>
            </a:extLst>
          </p:cNvPr>
          <p:cNvSpPr/>
          <p:nvPr/>
        </p:nvSpPr>
        <p:spPr>
          <a:xfrm>
            <a:off x="6238430" y="1636672"/>
            <a:ext cx="5533588" cy="433965"/>
          </a:xfrm>
          <a:custGeom>
            <a:avLst/>
            <a:gdLst>
              <a:gd name="connsiteX0" fmla="*/ 5357305 w 5357304"/>
              <a:gd name="connsiteY0" fmla="*/ 0 h 373951"/>
              <a:gd name="connsiteX1" fmla="*/ 5357305 w 5357304"/>
              <a:gd name="connsiteY1" fmla="*/ 373951 h 373951"/>
              <a:gd name="connsiteX2" fmla="*/ 5227764 w 5357304"/>
              <a:gd name="connsiteY2" fmla="*/ 373951 h 373951"/>
              <a:gd name="connsiteX3" fmla="*/ 2843848 w 5357304"/>
              <a:gd name="connsiteY3" fmla="*/ 373951 h 373951"/>
              <a:gd name="connsiteX4" fmla="*/ 0 w 5357304"/>
              <a:gd name="connsiteY4" fmla="*/ 373951 h 373951"/>
              <a:gd name="connsiteX5" fmla="*/ 0 w 5357304"/>
              <a:gd name="connsiteY5" fmla="*/ 0 h 373951"/>
              <a:gd name="connsiteX6" fmla="*/ 2843848 w 5357304"/>
              <a:gd name="connsiteY6" fmla="*/ 0 h 373951"/>
              <a:gd name="connsiteX7" fmla="*/ 5357305 w 5357304"/>
              <a:gd name="connsiteY7" fmla="*/ 0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57304" h="373951">
                <a:moveTo>
                  <a:pt x="5357305" y="0"/>
                </a:moveTo>
                <a:lnTo>
                  <a:pt x="5357305" y="373951"/>
                </a:lnTo>
                <a:lnTo>
                  <a:pt x="5227764" y="373951"/>
                </a:lnTo>
                <a:lnTo>
                  <a:pt x="2843848" y="373951"/>
                </a:lnTo>
                <a:lnTo>
                  <a:pt x="0" y="373951"/>
                </a:lnTo>
                <a:lnTo>
                  <a:pt x="0" y="0"/>
                </a:lnTo>
                <a:lnTo>
                  <a:pt x="2843848" y="0"/>
                </a:lnTo>
                <a:lnTo>
                  <a:pt x="5357305" y="0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909EEC45-74F6-4D4A-3802-30D053469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214" name="Text Placeholder 212">
            <a:extLst>
              <a:ext uri="{FF2B5EF4-FFF2-40B4-BE49-F238E27FC236}">
                <a16:creationId xmlns:a16="http://schemas.microsoft.com/office/drawing/2014/main" id="{42664C13-6E3D-7C64-6F1D-E284E4609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41">
            <a:extLst>
              <a:ext uri="{FF2B5EF4-FFF2-40B4-BE49-F238E27FC236}">
                <a16:creationId xmlns:a16="http://schemas.microsoft.com/office/drawing/2014/main" id="{31846654-6835-CFFC-15E4-5A6E77573C13}"/>
              </a:ext>
            </a:extLst>
          </p:cNvPr>
          <p:cNvSpPr/>
          <p:nvPr/>
        </p:nvSpPr>
        <p:spPr>
          <a:xfrm>
            <a:off x="314692" y="1636672"/>
            <a:ext cx="3665806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0" name="Freeform 1799">
            <a:extLst>
              <a:ext uri="{FF2B5EF4-FFF2-40B4-BE49-F238E27FC236}">
                <a16:creationId xmlns:a16="http://schemas.microsoft.com/office/drawing/2014/main" id="{2158B643-744C-E4DD-EB4D-DA7C87CCA463}"/>
              </a:ext>
            </a:extLst>
          </p:cNvPr>
          <p:cNvSpPr/>
          <p:nvPr/>
        </p:nvSpPr>
        <p:spPr>
          <a:xfrm>
            <a:off x="8139365" y="1636672"/>
            <a:ext cx="3665806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909EEC45-74F6-4D4A-3802-30D053469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29" name="Text Placeholder 212">
            <a:extLst>
              <a:ext uri="{FF2B5EF4-FFF2-40B4-BE49-F238E27FC236}">
                <a16:creationId xmlns:a16="http://schemas.microsoft.com/office/drawing/2014/main" id="{853CBCD8-5D3A-0441-6161-5960D4DE2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31" name="Text Placeholder 212">
            <a:extLst>
              <a:ext uri="{FF2B5EF4-FFF2-40B4-BE49-F238E27FC236}">
                <a16:creationId xmlns:a16="http://schemas.microsoft.com/office/drawing/2014/main" id="{C31F539B-83B4-84DA-2A7A-69A0245FA30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9E34D55-5962-D71E-5F14-F58404B73863}"/>
              </a:ext>
            </a:extLst>
          </p:cNvPr>
          <p:cNvGrpSpPr/>
          <p:nvPr userDrawn="1"/>
        </p:nvGrpSpPr>
        <p:grpSpPr>
          <a:xfrm>
            <a:off x="1168862" y="5406470"/>
            <a:ext cx="4834263" cy="369332"/>
            <a:chOff x="1168862" y="5508070"/>
            <a:chExt cx="4834263" cy="369332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4967025-85C6-1E53-9051-CBBA63AE1D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68862" y="5508070"/>
              <a:ext cx="1311127" cy="31621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432B67B-E65C-8C4D-ECEE-0E0F031F2333}"/>
                </a:ext>
              </a:extLst>
            </p:cNvPr>
            <p:cNvSpPr txBox="1"/>
            <p:nvPr userDrawn="1"/>
          </p:nvSpPr>
          <p:spPr>
            <a:xfrm>
              <a:off x="2561071" y="5508070"/>
              <a:ext cx="344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A6F6DA4-481A-E606-D7BA-9C2165FE3E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8004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300" b="1" spc="3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747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41">
            <a:extLst>
              <a:ext uri="{FF2B5EF4-FFF2-40B4-BE49-F238E27FC236}">
                <a16:creationId xmlns:a16="http://schemas.microsoft.com/office/drawing/2014/main" id="{31846654-6835-CFFC-15E4-5A6E77573C13}"/>
              </a:ext>
            </a:extLst>
          </p:cNvPr>
          <p:cNvSpPr/>
          <p:nvPr/>
        </p:nvSpPr>
        <p:spPr>
          <a:xfrm>
            <a:off x="314692" y="1360901"/>
            <a:ext cx="3665806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0" name="Freeform 1799">
            <a:extLst>
              <a:ext uri="{FF2B5EF4-FFF2-40B4-BE49-F238E27FC236}">
                <a16:creationId xmlns:a16="http://schemas.microsoft.com/office/drawing/2014/main" id="{2158B643-744C-E4DD-EB4D-DA7C87CCA463}"/>
              </a:ext>
            </a:extLst>
          </p:cNvPr>
          <p:cNvSpPr/>
          <p:nvPr/>
        </p:nvSpPr>
        <p:spPr>
          <a:xfrm>
            <a:off x="8139365" y="1360901"/>
            <a:ext cx="3665806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909EEC45-74F6-4D4A-3802-30D053469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360942"/>
            <a:ext cx="3646421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29" name="Text Placeholder 212">
            <a:extLst>
              <a:ext uri="{FF2B5EF4-FFF2-40B4-BE49-F238E27FC236}">
                <a16:creationId xmlns:a16="http://schemas.microsoft.com/office/drawing/2014/main" id="{853CBCD8-5D3A-0441-6161-5960D4DE2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360942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31" name="Text Placeholder 212">
            <a:extLst>
              <a:ext uri="{FF2B5EF4-FFF2-40B4-BE49-F238E27FC236}">
                <a16:creationId xmlns:a16="http://schemas.microsoft.com/office/drawing/2014/main" id="{C31F539B-83B4-84DA-2A7A-69A0245FA30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360942"/>
            <a:ext cx="3646421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916099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916099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916099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63525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567543"/>
            <a:ext cx="3650690" cy="396581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567543"/>
            <a:ext cx="3646421" cy="396581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567543"/>
            <a:ext cx="3647391" cy="396581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1222166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2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-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41">
            <a:extLst>
              <a:ext uri="{FF2B5EF4-FFF2-40B4-BE49-F238E27FC236}">
                <a16:creationId xmlns:a16="http://schemas.microsoft.com/office/drawing/2014/main" id="{31846654-6835-CFFC-15E4-5A6E77573C13}"/>
              </a:ext>
            </a:extLst>
          </p:cNvPr>
          <p:cNvSpPr/>
          <p:nvPr/>
        </p:nvSpPr>
        <p:spPr>
          <a:xfrm>
            <a:off x="314692" y="1636672"/>
            <a:ext cx="2755330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986" name="Freeform 985">
            <a:extLst>
              <a:ext uri="{FF2B5EF4-FFF2-40B4-BE49-F238E27FC236}">
                <a16:creationId xmlns:a16="http://schemas.microsoft.com/office/drawing/2014/main" id="{DD9191FA-8884-C2D5-4585-3E38817331A0}"/>
              </a:ext>
            </a:extLst>
          </p:cNvPr>
          <p:cNvSpPr/>
          <p:nvPr/>
        </p:nvSpPr>
        <p:spPr>
          <a:xfrm>
            <a:off x="3223131" y="1636672"/>
            <a:ext cx="2755330" cy="373951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0" name="Freeform 1799">
            <a:extLst>
              <a:ext uri="{FF2B5EF4-FFF2-40B4-BE49-F238E27FC236}">
                <a16:creationId xmlns:a16="http://schemas.microsoft.com/office/drawing/2014/main" id="{2158B643-744C-E4DD-EB4D-DA7C87CCA463}"/>
              </a:ext>
            </a:extLst>
          </p:cNvPr>
          <p:cNvSpPr/>
          <p:nvPr/>
        </p:nvSpPr>
        <p:spPr>
          <a:xfrm>
            <a:off x="6144761" y="1636672"/>
            <a:ext cx="2740760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1 w 2513520"/>
              <a:gd name="connsiteY1" fmla="*/ 0 h 373951"/>
              <a:gd name="connsiteX2" fmla="*/ 2513521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1" y="0"/>
                </a:lnTo>
                <a:lnTo>
                  <a:pt x="2513521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14" name="Freeform 2613">
            <a:extLst>
              <a:ext uri="{FF2B5EF4-FFF2-40B4-BE49-F238E27FC236}">
                <a16:creationId xmlns:a16="http://schemas.microsoft.com/office/drawing/2014/main" id="{2FDB1E58-ABCD-30F4-4DE0-D0A3D27B0B3B}"/>
              </a:ext>
            </a:extLst>
          </p:cNvPr>
          <p:cNvSpPr/>
          <p:nvPr/>
        </p:nvSpPr>
        <p:spPr>
          <a:xfrm>
            <a:off x="9070721" y="1636672"/>
            <a:ext cx="2755330" cy="433965"/>
          </a:xfrm>
          <a:custGeom>
            <a:avLst/>
            <a:gdLst>
              <a:gd name="connsiteX0" fmla="*/ 0 w 2513520"/>
              <a:gd name="connsiteY0" fmla="*/ 0 h 373951"/>
              <a:gd name="connsiteX1" fmla="*/ 2513520 w 2513520"/>
              <a:gd name="connsiteY1" fmla="*/ 0 h 373951"/>
              <a:gd name="connsiteX2" fmla="*/ 2513520 w 2513520"/>
              <a:gd name="connsiteY2" fmla="*/ 373952 h 373951"/>
              <a:gd name="connsiteX3" fmla="*/ 0 w 2513520"/>
              <a:gd name="connsiteY3" fmla="*/ 373952 h 37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520" h="373951">
                <a:moveTo>
                  <a:pt x="0" y="0"/>
                </a:moveTo>
                <a:lnTo>
                  <a:pt x="2513520" y="0"/>
                </a:lnTo>
                <a:lnTo>
                  <a:pt x="2513520" y="373952"/>
                </a:lnTo>
                <a:lnTo>
                  <a:pt x="0" y="373952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909EEC45-74F6-4D4A-3802-30D053469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29" name="Text Placeholder 212">
            <a:extLst>
              <a:ext uri="{FF2B5EF4-FFF2-40B4-BE49-F238E27FC236}">
                <a16:creationId xmlns:a16="http://schemas.microsoft.com/office/drawing/2014/main" id="{853CBCD8-5D3A-0441-6161-5960D4DE2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31" name="Text Placeholder 212">
            <a:extLst>
              <a:ext uri="{FF2B5EF4-FFF2-40B4-BE49-F238E27FC236}">
                <a16:creationId xmlns:a16="http://schemas.microsoft.com/office/drawing/2014/main" id="{C31F539B-83B4-84DA-2A7A-69A0245FA30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3433" name="Text Placeholder 212">
            <a:extLst>
              <a:ext uri="{FF2B5EF4-FFF2-40B4-BE49-F238E27FC236}">
                <a16:creationId xmlns:a16="http://schemas.microsoft.com/office/drawing/2014/main" id="{13B81730-FDA6-818A-892D-1FB9DA8DCF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 for the slide; no longer than two 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Supporting point 1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upporting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76677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29080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76677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29080"/>
            <a:ext cx="2194560" cy="185546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48F5D4-4948-A730-AC23-EF31274A0DE1}"/>
              </a:ext>
            </a:extLst>
          </p:cNvPr>
          <p:cNvSpPr/>
          <p:nvPr/>
        </p:nvSpPr>
        <p:spPr>
          <a:xfrm>
            <a:off x="1384410" y="1758337"/>
            <a:ext cx="2199902" cy="1873809"/>
          </a:xfrm>
          <a:prstGeom prst="rect">
            <a:avLst/>
          </a:prstGeom>
          <a:solidFill>
            <a:schemeClr val="tx2"/>
          </a:solidFill>
          <a:ln w="4048" cap="flat">
            <a:noFill/>
            <a:prstDash val="solid"/>
            <a:miter/>
          </a:ln>
        </p:spPr>
        <p:txBody>
          <a:bodyPr lIns="164592" rtlCol="0" anchor="ctr"/>
          <a:lstStyle/>
          <a:p>
            <a:pPr marL="0" indent="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5"/>
          </a:solidFill>
        </p:spPr>
        <p:txBody>
          <a:bodyPr lIns="182880" tIns="18288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2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tx1"/>
          </a:solidFill>
        </p:spPr>
        <p:txBody>
          <a:bodyPr lIns="182880" tIns="18288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3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 dirty="0"/>
              <a:t>One-sentence headline stating the main takeaway message for the slide; no longer than two lines 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D367424-2836-F9CD-5A49-338976693C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</p:spPr>
        <p:txBody>
          <a:bodyPr lIns="182880" tIns="18288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</p:spTree>
    <p:extLst>
      <p:ext uri="{BB962C8B-B14F-4D97-AF65-F5344CB8AC3E}">
        <p14:creationId xmlns:p14="http://schemas.microsoft.com/office/powerpoint/2010/main" val="9506129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igh angle view of a city&#10;&#10;Description automatically generated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9145" y="2258209"/>
            <a:ext cx="12210290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2922742"/>
            <a:ext cx="12192000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ONE SENTENCE SUBTITLE STATEMENT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56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-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igh angle view of a city&#10;&#10;Description automatically generated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B10DD8E-E016-58F8-208C-69AD92BED39D}"/>
              </a:ext>
            </a:extLst>
          </p:cNvPr>
          <p:cNvSpPr/>
          <p:nvPr userDrawn="1"/>
        </p:nvSpPr>
        <p:spPr>
          <a:xfrm>
            <a:off x="0" y="0"/>
            <a:ext cx="12192000" cy="2575976"/>
          </a:xfrm>
          <a:prstGeom prst="rect">
            <a:avLst/>
          </a:prstGeom>
          <a:gradFill>
            <a:gsLst>
              <a:gs pos="57000">
                <a:srgbClr val="FFFFFF">
                  <a:alpha val="62000"/>
                </a:srgbClr>
              </a:gs>
              <a:gs pos="15000">
                <a:schemeClr val="bg1">
                  <a:alpha val="91598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658225E5-2430-3783-F06E-A0A40A65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8863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195022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4851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-3 key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 </a:t>
            </a:r>
            <a:br>
              <a:rPr lang="en-US" dirty="0"/>
            </a:br>
            <a:r>
              <a:rPr lang="en-US" dirty="0"/>
              <a:t>for the slide; no longer than two lines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22CDA623-F17D-C055-60D8-139C9924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7390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3347E071-335C-4249-3E65-B4125AADA3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9380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360">
            <a:extLst>
              <a:ext uri="{FF2B5EF4-FFF2-40B4-BE49-F238E27FC236}">
                <a16:creationId xmlns:a16="http://schemas.microsoft.com/office/drawing/2014/main" id="{3FE91602-2738-A673-EBF8-A0ACA14E65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6285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9403276D-5FB8-BD3C-65B5-24E0F431AC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73238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1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DEAD8E05-AA79-AD7E-E31D-26EE870F83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9380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2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A7759041-293D-A1CE-7012-E2391337B1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6285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xag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/>
          <a:p>
            <a:r>
              <a:rPr lang="en-US" dirty="0"/>
              <a:t>One-sentence headline stating the main takeaway message </a:t>
            </a:r>
            <a:br>
              <a:rPr lang="en-US" dirty="0"/>
            </a:br>
            <a:r>
              <a:rPr lang="en-US" dirty="0"/>
              <a:t>for the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en-US" dirty="0"/>
              <a:t>Supporting point 1 </a:t>
            </a:r>
            <a:br>
              <a:rPr lang="en-US" dirty="0"/>
            </a:br>
            <a:r>
              <a:rPr lang="en-US" dirty="0"/>
              <a:t>Supporting point 2</a:t>
            </a:r>
            <a:br>
              <a:rPr lang="en-US" dirty="0"/>
            </a:br>
            <a:r>
              <a:rPr lang="en-US" dirty="0"/>
              <a:t>Supporting point 3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- OR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E6F3ADE-A89C-6520-CF9E-35DBBF658006}"/>
              </a:ext>
            </a:extLst>
          </p:cNvPr>
          <p:cNvGrpSpPr/>
          <p:nvPr userDrawn="1"/>
        </p:nvGrpSpPr>
        <p:grpSpPr>
          <a:xfrm>
            <a:off x="4258364" y="5999147"/>
            <a:ext cx="3675272" cy="369332"/>
            <a:chOff x="2384568" y="6390825"/>
            <a:chExt cx="3439954" cy="345685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01B8E79D-B334-5A32-32FE-8CC93A632A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4FEE0D-24E7-9F86-60D8-E8982B5DB295}"/>
                </a:ext>
              </a:extLst>
            </p:cNvPr>
            <p:cNvSpPr txBox="1"/>
            <p:nvPr userDrawn="1"/>
          </p:nvSpPr>
          <p:spPr>
            <a:xfrm>
              <a:off x="3588247" y="6390825"/>
              <a:ext cx="2236275" cy="345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1566" r="18851"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29654C-4DCE-CBB4-4BA7-74D0EC3EB963}"/>
              </a:ext>
            </a:extLst>
          </p:cNvPr>
          <p:cNvGrpSpPr/>
          <p:nvPr userDrawn="1"/>
        </p:nvGrpSpPr>
        <p:grpSpPr>
          <a:xfrm>
            <a:off x="897656" y="6161203"/>
            <a:ext cx="4842685" cy="429764"/>
            <a:chOff x="2384568" y="6419574"/>
            <a:chExt cx="4161723" cy="369332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E739D28-04EF-E5F5-AE3E-05983A573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A706AB-C5B5-40F2-B756-AD0F7D731AE5}"/>
                </a:ext>
              </a:extLst>
            </p:cNvPr>
            <p:cNvSpPr txBox="1"/>
            <p:nvPr userDrawn="1"/>
          </p:nvSpPr>
          <p:spPr>
            <a:xfrm>
              <a:off x="3588247" y="6419574"/>
              <a:ext cx="2958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856" y="0"/>
            <a:ext cx="11375435" cy="589280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856" y="1076960"/>
            <a:ext cx="11372771" cy="491124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level0.4	</a:t>
            </a:r>
          </a:p>
        </p:txBody>
      </p:sp>
    </p:spTree>
    <p:extLst>
      <p:ext uri="{BB962C8B-B14F-4D97-AF65-F5344CB8AC3E}">
        <p14:creationId xmlns:p14="http://schemas.microsoft.com/office/powerpoint/2010/main" val="400523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29654C-4DCE-CBB4-4BA7-74D0EC3EB963}"/>
              </a:ext>
            </a:extLst>
          </p:cNvPr>
          <p:cNvGrpSpPr/>
          <p:nvPr userDrawn="1"/>
        </p:nvGrpSpPr>
        <p:grpSpPr>
          <a:xfrm>
            <a:off x="897656" y="6161203"/>
            <a:ext cx="4842685" cy="429764"/>
            <a:chOff x="2384568" y="6419574"/>
            <a:chExt cx="4161723" cy="369332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E739D28-04EF-E5F5-AE3E-05983A573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A706AB-C5B5-40F2-B756-AD0F7D731AE5}"/>
                </a:ext>
              </a:extLst>
            </p:cNvPr>
            <p:cNvSpPr txBox="1"/>
            <p:nvPr userDrawn="1"/>
          </p:nvSpPr>
          <p:spPr>
            <a:xfrm>
              <a:off x="3588247" y="6419574"/>
              <a:ext cx="2958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516565"/>
            <a:ext cx="5843239" cy="383602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29654C-4DCE-CBB4-4BA7-74D0EC3EB963}"/>
              </a:ext>
            </a:extLst>
          </p:cNvPr>
          <p:cNvGrpSpPr/>
          <p:nvPr userDrawn="1"/>
        </p:nvGrpSpPr>
        <p:grpSpPr>
          <a:xfrm>
            <a:off x="897656" y="6161203"/>
            <a:ext cx="4842685" cy="429764"/>
            <a:chOff x="2384568" y="6419574"/>
            <a:chExt cx="4161723" cy="369332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1E739D28-04EF-E5F5-AE3E-05983A573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84568" y="6424653"/>
              <a:ext cx="1103769" cy="27804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A706AB-C5B5-40F2-B756-AD0F7D731AE5}"/>
                </a:ext>
              </a:extLst>
            </p:cNvPr>
            <p:cNvSpPr txBox="1"/>
            <p:nvPr userDrawn="1"/>
          </p:nvSpPr>
          <p:spPr>
            <a:xfrm>
              <a:off x="3588247" y="6419574"/>
              <a:ext cx="2958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ORNL IS MANAGED BY UT-BATTELLE LLC </a:t>
              </a:r>
              <a:b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b="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FOR THE US DEPARTMENT OF ENERGY</a:t>
              </a: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Roboto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28968" y="1647919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9025" y="1654993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58997" y="1677066"/>
            <a:ext cx="2393950" cy="239395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/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30374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83421" y="4209116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C9F7CA-63AC-1736-17E3-F8C40F6055EC}"/>
              </a:ext>
            </a:extLst>
          </p:cNvPr>
          <p:cNvSpPr/>
          <p:nvPr userDrawn="1"/>
        </p:nvSpPr>
        <p:spPr>
          <a:xfrm>
            <a:off x="1963516" y="1371576"/>
            <a:ext cx="1743982" cy="1485470"/>
          </a:xfrm>
          <a:prstGeom prst="rect">
            <a:avLst/>
          </a:prstGeom>
          <a:solidFill>
            <a:schemeClr val="accent4"/>
          </a:solidFill>
          <a:ln w="4048" cap="flat">
            <a:noFill/>
            <a:prstDash val="solid"/>
            <a:miter/>
          </a:ln>
        </p:spPr>
        <p:txBody>
          <a:bodyPr lIns="164592" rtlCol="0" anchor="ctr"/>
          <a:lstStyle/>
          <a:p>
            <a:pPr marL="0" indent="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74D3E8-F858-C461-E97C-68927EB71CC6}"/>
              </a:ext>
            </a:extLst>
          </p:cNvPr>
          <p:cNvSpPr/>
          <p:nvPr userDrawn="1"/>
        </p:nvSpPr>
        <p:spPr>
          <a:xfrm>
            <a:off x="3707492" y="3038912"/>
            <a:ext cx="1743982" cy="1485470"/>
          </a:xfrm>
          <a:prstGeom prst="rect">
            <a:avLst/>
          </a:prstGeom>
          <a:solidFill>
            <a:schemeClr val="accent5"/>
          </a:solidFill>
          <a:ln w="4048" cap="flat">
            <a:noFill/>
            <a:prstDash val="solid"/>
            <a:miter/>
          </a:ln>
        </p:spPr>
        <p:txBody>
          <a:bodyPr lIns="164592" rtlCol="0" anchor="ctr">
            <a:noAutofit/>
          </a:bodyPr>
          <a:lstStyle/>
          <a:p>
            <a:pPr marL="0" indent="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E38164-6148-444B-7F01-D298BA0E2AB8}"/>
              </a:ext>
            </a:extLst>
          </p:cNvPr>
          <p:cNvSpPr/>
          <p:nvPr userDrawn="1"/>
        </p:nvSpPr>
        <p:spPr>
          <a:xfrm>
            <a:off x="5452154" y="4708229"/>
            <a:ext cx="1743982" cy="1485470"/>
          </a:xfrm>
          <a:prstGeom prst="rect">
            <a:avLst/>
          </a:prstGeom>
          <a:solidFill>
            <a:schemeClr val="bg2"/>
          </a:solidFill>
          <a:ln w="4048" cap="flat">
            <a:noFill/>
            <a:prstDash val="solid"/>
            <a:miter/>
          </a:ln>
        </p:spPr>
        <p:txBody>
          <a:bodyPr lIns="164592" rtlCol="0" anchor="ctr"/>
          <a:lstStyle/>
          <a:p>
            <a:pPr marL="0" indent="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5"/>
            <a:ext cx="3075236" cy="148532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6CF92BF-DF64-B705-2535-AE3730B97B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1005"/>
            <a:ext cx="1744662" cy="1485900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310FC7CC-84CC-43A4-5964-07BD10E7DE2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38912"/>
            <a:ext cx="1744662" cy="1485900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D641646-00A1-FBA9-C51B-B35A8988EB0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08229"/>
            <a:ext cx="1744662" cy="1485900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3"/>
            <a:ext cx="3075236" cy="148532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9"/>
            <a:ext cx="3075236" cy="148532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5008AE-AF98-3C15-B8F6-60A18A5008F0}"/>
              </a:ext>
            </a:extLst>
          </p:cNvPr>
          <p:cNvGrpSpPr/>
          <p:nvPr userDrawn="1"/>
        </p:nvGrpSpPr>
        <p:grpSpPr>
          <a:xfrm>
            <a:off x="2203979" y="1585463"/>
            <a:ext cx="7815843" cy="4246358"/>
            <a:chOff x="780349" y="1433063"/>
            <a:chExt cx="7815843" cy="424635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7F43B96-1CD3-BB77-5F30-8B178FE868E5}"/>
                </a:ext>
              </a:extLst>
            </p:cNvPr>
            <p:cNvSpPr/>
            <p:nvPr userDrawn="1"/>
          </p:nvSpPr>
          <p:spPr>
            <a:xfrm>
              <a:off x="780349" y="1434305"/>
              <a:ext cx="2274349" cy="1959750"/>
            </a:xfrm>
            <a:prstGeom prst="rect">
              <a:avLst/>
            </a:prstGeom>
            <a:solidFill>
              <a:schemeClr val="accent6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760AC7-AF8F-5A64-B770-6C66D6024108}"/>
                </a:ext>
              </a:extLst>
            </p:cNvPr>
            <p:cNvSpPr/>
            <p:nvPr userDrawn="1"/>
          </p:nvSpPr>
          <p:spPr>
            <a:xfrm>
              <a:off x="780349" y="3719671"/>
              <a:ext cx="2274349" cy="1959750"/>
            </a:xfrm>
            <a:prstGeom prst="rect">
              <a:avLst/>
            </a:prstGeom>
            <a:solidFill>
              <a:schemeClr val="accent3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7F3B-47B0-5A09-31F2-EFD376D51B9B}"/>
                </a:ext>
              </a:extLst>
            </p:cNvPr>
            <p:cNvSpPr/>
            <p:nvPr userDrawn="1"/>
          </p:nvSpPr>
          <p:spPr>
            <a:xfrm>
              <a:off x="3551096" y="1433063"/>
              <a:ext cx="2274349" cy="1959750"/>
            </a:xfrm>
            <a:prstGeom prst="rect">
              <a:avLst/>
            </a:prstGeom>
            <a:solidFill>
              <a:schemeClr val="tx2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3299A0-BDBF-BE28-862B-C422B176BE66}"/>
                </a:ext>
              </a:extLst>
            </p:cNvPr>
            <p:cNvSpPr/>
            <p:nvPr userDrawn="1"/>
          </p:nvSpPr>
          <p:spPr>
            <a:xfrm>
              <a:off x="3551096" y="3718429"/>
              <a:ext cx="2274349" cy="1959750"/>
            </a:xfrm>
            <a:prstGeom prst="rect">
              <a:avLst/>
            </a:prstGeom>
            <a:solidFill>
              <a:schemeClr val="accent4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B44CB34-5815-9A8C-3063-E7BF4F2B5C38}"/>
                </a:ext>
              </a:extLst>
            </p:cNvPr>
            <p:cNvSpPr/>
            <p:nvPr userDrawn="1"/>
          </p:nvSpPr>
          <p:spPr>
            <a:xfrm>
              <a:off x="6321843" y="1433063"/>
              <a:ext cx="2274349" cy="1959750"/>
            </a:xfrm>
            <a:prstGeom prst="rect">
              <a:avLst/>
            </a:prstGeom>
            <a:solidFill>
              <a:schemeClr val="accent1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731E52F-E701-6AAC-9BB9-51A5A8FB84A9}"/>
                </a:ext>
              </a:extLst>
            </p:cNvPr>
            <p:cNvSpPr/>
            <p:nvPr userDrawn="1"/>
          </p:nvSpPr>
          <p:spPr>
            <a:xfrm>
              <a:off x="6321843" y="3718429"/>
              <a:ext cx="2274349" cy="1959750"/>
            </a:xfrm>
            <a:prstGeom prst="rect">
              <a:avLst/>
            </a:prstGeom>
            <a:solidFill>
              <a:schemeClr val="accent5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</p:grp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36171ABC-66DF-F07C-D046-54184D515F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36835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2EB4EF4A-3E01-9D6A-F89D-A57C7AC8A6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8495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1C98F391-58FB-C7BD-2E51-C4161A820F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81709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DF0FE2A-B105-04D8-2B46-0789A95633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36835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1569E2C5-E294-39CA-368B-18D97DE1FF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78495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C88C4F21-87EB-A333-00CB-B3AC5AA1D15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81709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123817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with the main takeaway message </a:t>
            </a:r>
            <a:br>
              <a:rPr lang="en-US" dirty="0"/>
            </a:br>
            <a:r>
              <a:rPr lang="en-US" dirty="0"/>
              <a:t>for the slide; no longer than two lines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5008AE-AF98-3C15-B8F6-60A18A5008F0}"/>
              </a:ext>
            </a:extLst>
          </p:cNvPr>
          <p:cNvGrpSpPr/>
          <p:nvPr userDrawn="1"/>
        </p:nvGrpSpPr>
        <p:grpSpPr>
          <a:xfrm>
            <a:off x="798513" y="1585463"/>
            <a:ext cx="10594975" cy="4267783"/>
            <a:chOff x="780349" y="1433063"/>
            <a:chExt cx="10594975" cy="426778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7F43B96-1CD3-BB77-5F30-8B178FE868E5}"/>
                </a:ext>
              </a:extLst>
            </p:cNvPr>
            <p:cNvSpPr/>
            <p:nvPr userDrawn="1"/>
          </p:nvSpPr>
          <p:spPr>
            <a:xfrm>
              <a:off x="780349" y="1434305"/>
              <a:ext cx="2274349" cy="1959750"/>
            </a:xfrm>
            <a:prstGeom prst="rect">
              <a:avLst/>
            </a:prstGeom>
            <a:solidFill>
              <a:schemeClr val="accent6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760AC7-AF8F-5A64-B770-6C66D6024108}"/>
                </a:ext>
              </a:extLst>
            </p:cNvPr>
            <p:cNvSpPr/>
            <p:nvPr userDrawn="1"/>
          </p:nvSpPr>
          <p:spPr>
            <a:xfrm>
              <a:off x="780349" y="3719671"/>
              <a:ext cx="2274349" cy="1959750"/>
            </a:xfrm>
            <a:prstGeom prst="rect">
              <a:avLst/>
            </a:prstGeom>
            <a:solidFill>
              <a:schemeClr val="accent3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7F3B-47B0-5A09-31F2-EFD376D51B9B}"/>
                </a:ext>
              </a:extLst>
            </p:cNvPr>
            <p:cNvSpPr/>
            <p:nvPr userDrawn="1"/>
          </p:nvSpPr>
          <p:spPr>
            <a:xfrm>
              <a:off x="3551096" y="1433063"/>
              <a:ext cx="2274349" cy="1959750"/>
            </a:xfrm>
            <a:prstGeom prst="rect">
              <a:avLst/>
            </a:prstGeom>
            <a:solidFill>
              <a:schemeClr val="tx2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3299A0-BDBF-BE28-862B-C422B176BE66}"/>
                </a:ext>
              </a:extLst>
            </p:cNvPr>
            <p:cNvSpPr/>
            <p:nvPr userDrawn="1"/>
          </p:nvSpPr>
          <p:spPr>
            <a:xfrm>
              <a:off x="3551096" y="3718429"/>
              <a:ext cx="2274349" cy="1959750"/>
            </a:xfrm>
            <a:prstGeom prst="rect">
              <a:avLst/>
            </a:prstGeom>
            <a:solidFill>
              <a:schemeClr val="accent4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B44CB34-5815-9A8C-3063-E7BF4F2B5C38}"/>
                </a:ext>
              </a:extLst>
            </p:cNvPr>
            <p:cNvSpPr/>
            <p:nvPr userDrawn="1"/>
          </p:nvSpPr>
          <p:spPr>
            <a:xfrm>
              <a:off x="6321843" y="1433063"/>
              <a:ext cx="2274349" cy="1959750"/>
            </a:xfrm>
            <a:prstGeom prst="rect">
              <a:avLst/>
            </a:prstGeom>
            <a:solidFill>
              <a:schemeClr val="accent1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lang="en-US" dirty="0">
                <a:solidFill>
                  <a:schemeClr val="bg1"/>
                </a:solidFill>
                <a:latin typeface="Roboto"/>
                <a:ea typeface="Roboto"/>
                <a:cs typeface="Roboto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731E52F-E701-6AAC-9BB9-51A5A8FB84A9}"/>
                </a:ext>
              </a:extLst>
            </p:cNvPr>
            <p:cNvSpPr/>
            <p:nvPr userDrawn="1"/>
          </p:nvSpPr>
          <p:spPr>
            <a:xfrm>
              <a:off x="6321843" y="3718429"/>
              <a:ext cx="2274349" cy="1959750"/>
            </a:xfrm>
            <a:prstGeom prst="rect">
              <a:avLst/>
            </a:prstGeom>
            <a:solidFill>
              <a:schemeClr val="accent5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CAE9AC-EFB1-7E73-0ED8-BC44CB185878}"/>
                </a:ext>
              </a:extLst>
            </p:cNvPr>
            <p:cNvSpPr/>
            <p:nvPr userDrawn="1"/>
          </p:nvSpPr>
          <p:spPr>
            <a:xfrm>
              <a:off x="9100975" y="1455730"/>
              <a:ext cx="2274349" cy="1959750"/>
            </a:xfrm>
            <a:prstGeom prst="rect">
              <a:avLst/>
            </a:prstGeom>
            <a:solidFill>
              <a:schemeClr val="accent2"/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412171C-E3F5-2AAE-0D75-3994A247F379}"/>
                </a:ext>
              </a:extLst>
            </p:cNvPr>
            <p:cNvSpPr/>
            <p:nvPr userDrawn="1"/>
          </p:nvSpPr>
          <p:spPr>
            <a:xfrm>
              <a:off x="9100975" y="3741096"/>
              <a:ext cx="2274349" cy="19597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186" cap="flat">
              <a:noFill/>
              <a:prstDash val="solid"/>
              <a:miter/>
            </a:ln>
          </p:spPr>
          <p:txBody>
            <a:bodyPr lIns="182880" tIns="91440" rIns="182880" bIns="91440" rtlCol="0" anchor="ctr"/>
            <a:lstStyle/>
            <a:p>
              <a:pPr algn="ctr">
                <a:lnSpc>
                  <a:spcPct val="90000"/>
                </a:lnSpc>
                <a:spcBef>
                  <a:spcPts val="1200"/>
                </a:spcBef>
                <a:spcAft>
                  <a:spcPts val="60"/>
                </a:spcAft>
              </a:pP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</a:endParaRPr>
            </a:p>
          </p:txBody>
        </p:sp>
      </p:grp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36171ABC-66DF-F07C-D046-54184D515F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369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2EB4EF4A-3E01-9D6A-F89D-A57C7AC8A6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73029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1C98F391-58FB-C7BD-2E51-C4161A820F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6243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74F0D0D5-B4D4-A3D0-7A1B-3972E6F815B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7903" y="1608129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DF0FE2A-B105-04D8-2B46-0789A95633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1369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1569E2C5-E294-39CA-368B-18D97DE1FF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3029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C88C4F21-87EB-A333-00CB-B3AC5AA1D15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6243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B8A8C8A9-B49C-84DB-6E38-A2E5467B00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17903" y="3893496"/>
            <a:ext cx="2224560" cy="1937083"/>
          </a:xfrm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337345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smtClean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928" r:id="rId6"/>
    <p:sldLayoutId id="2147483937" r:id="rId7"/>
    <p:sldLayoutId id="2147483942" r:id="rId8"/>
    <p:sldLayoutId id="2147483943" r:id="rId9"/>
    <p:sldLayoutId id="2147483897" r:id="rId10"/>
    <p:sldLayoutId id="2147483894" r:id="rId11"/>
    <p:sldLayoutId id="2147483827" r:id="rId12"/>
    <p:sldLayoutId id="2147483861" r:id="rId13"/>
    <p:sldLayoutId id="2147483934" r:id="rId14"/>
    <p:sldLayoutId id="2147483831" r:id="rId15"/>
    <p:sldLayoutId id="2147483832" r:id="rId16"/>
    <p:sldLayoutId id="2147483833" r:id="rId17"/>
    <p:sldLayoutId id="2147483834" r:id="rId18"/>
    <p:sldLayoutId id="2147483940" r:id="rId19"/>
    <p:sldLayoutId id="2147483944" r:id="rId20"/>
    <p:sldLayoutId id="2147483945" r:id="rId21"/>
    <p:sldLayoutId id="2147483905" r:id="rId22"/>
    <p:sldLayoutId id="2147483835" r:id="rId23"/>
    <p:sldLayoutId id="2147483938" r:id="rId24"/>
    <p:sldLayoutId id="2147483868" r:id="rId25"/>
    <p:sldLayoutId id="2147483930" r:id="rId26"/>
    <p:sldLayoutId id="2147483906" r:id="rId27"/>
    <p:sldLayoutId id="2147483829" r:id="rId28"/>
    <p:sldLayoutId id="2147483849" r:id="rId29"/>
    <p:sldLayoutId id="2147483950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3840813-7735-7870-4954-E123BBC35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9859" y="1679143"/>
            <a:ext cx="4517136" cy="997196"/>
          </a:xfrm>
        </p:spPr>
        <p:txBody>
          <a:bodyPr bIns="0"/>
          <a:lstStyle/>
          <a:p>
            <a:r>
              <a:rPr lang="en-US" sz="3200" dirty="0"/>
              <a:t>Do We Need FP64 for Supercomputing?</a:t>
            </a:r>
            <a:br>
              <a:rPr lang="en-US" sz="3200" dirty="0"/>
            </a:br>
            <a:r>
              <a:rPr lang="en-US" sz="3200" dirty="0"/>
              <a:t> </a:t>
            </a:r>
            <a:r>
              <a:rPr lang="en-US" sz="2200" b="0" dirty="0"/>
              <a:t>What can we do if we don’t have it?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800046-929C-AD52-FA6F-0FBD1EB39B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70773" y="3429000"/>
            <a:ext cx="4517136" cy="332399"/>
          </a:xfrm>
        </p:spPr>
        <p:txBody>
          <a:bodyPr/>
          <a:lstStyle/>
          <a:p>
            <a:r>
              <a:rPr lang="en-US" dirty="0">
                <a:latin typeface="+mn-lt"/>
              </a:rPr>
              <a:t>Al Geist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FD0E904-04A7-3517-9C7C-56A69D9D6CB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55463" y="3927155"/>
            <a:ext cx="3539266" cy="687876"/>
          </a:xfrm>
        </p:spPr>
        <p:txBody>
          <a:bodyPr/>
          <a:lstStyle/>
          <a:p>
            <a:r>
              <a:rPr lang="en-US" sz="1800" dirty="0"/>
              <a:t>Oak Ridge National Laboratory </a:t>
            </a:r>
          </a:p>
          <a:p>
            <a:pPr>
              <a:spcAft>
                <a:spcPts val="0"/>
              </a:spcAft>
            </a:pPr>
            <a:r>
              <a:rPr lang="en-US" sz="1800" dirty="0"/>
              <a:t>MxP4S Workshop at IPDPS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New Orleans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May 25, 2026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98031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0B2E8-182E-3F93-183C-37B76762F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22DB9-A166-E268-9757-56DB65896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9561"/>
            <a:ext cx="11220226" cy="458587"/>
          </a:xfrm>
        </p:spPr>
        <p:txBody>
          <a:bodyPr/>
          <a:lstStyle/>
          <a:p>
            <a:r>
              <a:rPr lang="en-US" dirty="0"/>
              <a:t>AI bubble has taken over Chip designs</a:t>
            </a:r>
            <a:br>
              <a:rPr lang="en-US" dirty="0"/>
            </a:br>
            <a:r>
              <a:rPr lang="en-US" dirty="0"/>
              <a:t>How does this Effect HPC Technology directions?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D4E3B-1120-984E-27BB-C6FA7325D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241" y="1714879"/>
            <a:ext cx="2275520" cy="2296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F259E6-AEAE-A9A6-D92E-32D74ACB4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065" y="2863258"/>
            <a:ext cx="1724381" cy="16683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42E94D-BF0F-0D89-989C-E46BAE539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577" y="4011637"/>
            <a:ext cx="1839153" cy="16683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DDE362-87A1-BC23-B06D-5DFFDE421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1730" y="4531561"/>
            <a:ext cx="1839153" cy="154424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FCE546F-E6D0-4506-C7D0-0F7478AB7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14" y="1905536"/>
            <a:ext cx="8031997" cy="3046928"/>
          </a:xfrm>
        </p:spPr>
        <p:txBody>
          <a:bodyPr anchor="t">
            <a:noAutofit/>
          </a:bodyPr>
          <a:lstStyle/>
          <a:p>
            <a:pPr marL="0" indent="0">
              <a:spcBef>
                <a:spcPts val="3200"/>
              </a:spcBef>
              <a:buNone/>
              <a:defRPr/>
            </a:pPr>
            <a:r>
              <a:rPr lang="en-US" sz="2400" b="1" dirty="0">
                <a:solidFill>
                  <a:prstClr val="black"/>
                </a:solidFill>
              </a:rPr>
              <a:t>HPC no longer drives chip design</a:t>
            </a:r>
          </a:p>
          <a:p>
            <a:pPr marL="0" indent="0">
              <a:spcBef>
                <a:spcPts val="3200"/>
              </a:spcBef>
              <a:buNone/>
              <a:defRPr/>
            </a:pPr>
            <a:r>
              <a:rPr lang="en-US" sz="2400" b="1" dirty="0">
                <a:solidFill>
                  <a:prstClr val="black"/>
                </a:solidFill>
              </a:rPr>
              <a:t>AI Vendors are now driving future chip features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defRPr/>
            </a:pPr>
            <a:r>
              <a:rPr lang="en-US" sz="2000" dirty="0">
                <a:solidFill>
                  <a:prstClr val="black"/>
                </a:solidFill>
              </a:rPr>
              <a:t>Support for FP64 decreasing or missing entirely</a:t>
            </a:r>
          </a:p>
          <a:p>
            <a:pPr>
              <a:spcBef>
                <a:spcPts val="600"/>
              </a:spcBef>
              <a:defRPr/>
            </a:pPr>
            <a:r>
              <a:rPr lang="en-US" sz="2000" dirty="0">
                <a:solidFill>
                  <a:prstClr val="black"/>
                </a:solidFill>
              </a:rPr>
              <a:t>Performance focused on very low precision FP8, FP4</a:t>
            </a:r>
          </a:p>
          <a:p>
            <a:pPr>
              <a:spcBef>
                <a:spcPts val="600"/>
              </a:spcBef>
              <a:defRPr/>
            </a:pPr>
            <a:r>
              <a:rPr lang="en-US" sz="2000" dirty="0">
                <a:solidFill>
                  <a:prstClr val="black"/>
                </a:solidFill>
              </a:rPr>
              <a:t>Special inference circuits </a:t>
            </a:r>
          </a:p>
          <a:p>
            <a:pPr marL="0" indent="0">
              <a:spcBef>
                <a:spcPts val="600"/>
              </a:spcBef>
              <a:buNone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US" sz="2000" b="1" dirty="0">
                <a:solidFill>
                  <a:prstClr val="black"/>
                </a:solidFill>
              </a:rPr>
              <a:t>How do we adapt to decreasing FP64 support?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en-US" sz="2000" b="1" dirty="0">
                <a:solidFill>
                  <a:prstClr val="black"/>
                </a:solidFill>
              </a:rPr>
              <a:t>How important is it for Leadership Computing?</a:t>
            </a:r>
          </a:p>
          <a:p>
            <a:pPr marL="1588" indent="0">
              <a:spcBef>
                <a:spcPts val="0"/>
              </a:spcBef>
              <a:buNone/>
            </a:pP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148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8CE99-C1A0-235B-4289-0F6C1385C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49A72-DA4D-09D9-EBAB-42B29068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14" y="89561"/>
            <a:ext cx="11443335" cy="458587"/>
          </a:xfrm>
        </p:spPr>
        <p:txBody>
          <a:bodyPr/>
          <a:lstStyle/>
          <a:p>
            <a:r>
              <a:rPr lang="en-US" dirty="0"/>
              <a:t>Leadership Computing’s 3 Fundamental Needs for FP64 </a:t>
            </a:r>
            <a:br>
              <a:rPr lang="en-US" dirty="0"/>
            </a:br>
            <a:r>
              <a:rPr lang="en-US" sz="2400" b="0" dirty="0"/>
              <a:t>To reduce error build up, maintain accuracy, and have range to represent the science</a:t>
            </a:r>
            <a:endParaRPr lang="en-US" b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44E33E-6058-D2E8-A4CF-0F86F4CD4106}"/>
              </a:ext>
            </a:extLst>
          </p:cNvPr>
          <p:cNvSpPr/>
          <p:nvPr/>
        </p:nvSpPr>
        <p:spPr>
          <a:xfrm>
            <a:off x="485887" y="1185104"/>
            <a:ext cx="11420362" cy="5175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400" b="1" u="sng" dirty="0"/>
              <a:t>Computer Science </a:t>
            </a:r>
            <a:r>
              <a:rPr lang="en-US" sz="2000" dirty="0"/>
              <a:t>– floating point is an approximation to real numbers, every operation introduces a small error that can build up to wrong answer after many operations. </a:t>
            </a:r>
            <a:r>
              <a:rPr lang="en-US" sz="2000" i="1" dirty="0">
                <a:solidFill>
                  <a:srgbClr val="FF0000"/>
                </a:solidFill>
              </a:rPr>
              <a:t>Error build up</a:t>
            </a:r>
          </a:p>
          <a:p>
            <a:pPr lvl="1">
              <a:spcBef>
                <a:spcPts val="1000"/>
              </a:spcBef>
            </a:pPr>
            <a:r>
              <a:rPr lang="en-US" sz="2000" dirty="0"/>
              <a:t>As calculations got larger and longer errors built up  pushing the need for higher precision </a:t>
            </a:r>
          </a:p>
          <a:p>
            <a:pPr lvl="1"/>
            <a:endParaRPr lang="en-US" sz="2000" b="1" dirty="0"/>
          </a:p>
          <a:p>
            <a:pPr>
              <a:spcBef>
                <a:spcPts val="1000"/>
              </a:spcBef>
            </a:pPr>
            <a:r>
              <a:rPr lang="en-US" sz="2400" b="1" u="sng" dirty="0"/>
              <a:t>Mathematics</a:t>
            </a:r>
            <a:r>
              <a:rPr lang="en-US" sz="2000" u="sng" dirty="0"/>
              <a:t> </a:t>
            </a:r>
            <a:r>
              <a:rPr lang="en-US" sz="2000" dirty="0"/>
              <a:t>– algorithms used to solve science problems can be sensitive to perturbations and how accurately the solution can be represented, i.e. may not converge to the answer. </a:t>
            </a:r>
            <a:r>
              <a:rPr lang="en-US" sz="2000" i="1" dirty="0">
                <a:solidFill>
                  <a:srgbClr val="FF0000"/>
                </a:solidFill>
              </a:rPr>
              <a:t>Accuracy</a:t>
            </a:r>
          </a:p>
          <a:p>
            <a:pPr>
              <a:spcBef>
                <a:spcPts val="1000"/>
              </a:spcBef>
            </a:pPr>
            <a:r>
              <a:rPr lang="en-US" sz="2000" b="1" dirty="0">
                <a:solidFill>
                  <a:srgbClr val="FF0000"/>
                </a:solidFill>
              </a:rPr>
              <a:t>      </a:t>
            </a:r>
          </a:p>
          <a:p>
            <a:pPr>
              <a:spcBef>
                <a:spcPts val="1000"/>
              </a:spcBef>
            </a:pPr>
            <a:r>
              <a:rPr lang="en-US" sz="2000" b="1" dirty="0">
                <a:solidFill>
                  <a:srgbClr val="FF0000"/>
                </a:solidFill>
              </a:rPr>
              <a:t>       </a:t>
            </a:r>
            <a:r>
              <a:rPr lang="en-US" sz="2000" dirty="0"/>
              <a:t>examples of PDE not converging, diverging, or converge wrong </a:t>
            </a:r>
            <a:r>
              <a:rPr lang="en-US" sz="2000" dirty="0" err="1"/>
              <a:t>ans</a:t>
            </a:r>
            <a:endParaRPr lang="en-US" sz="2000" dirty="0"/>
          </a:p>
          <a:p>
            <a:pPr>
              <a:spcBef>
                <a:spcPts val="1000"/>
              </a:spcBef>
            </a:pPr>
            <a:endParaRPr lang="en-US" sz="2000" dirty="0"/>
          </a:p>
          <a:p>
            <a:pPr>
              <a:spcBef>
                <a:spcPts val="1000"/>
              </a:spcBef>
            </a:pPr>
            <a:r>
              <a:rPr lang="en-US" sz="2400" b="1" u="sng" dirty="0"/>
              <a:t>Science Representation</a:t>
            </a:r>
            <a:r>
              <a:rPr lang="en-US" sz="2000" b="1" u="sng" dirty="0"/>
              <a:t> </a:t>
            </a:r>
            <a:r>
              <a:rPr lang="en-US" sz="2000" dirty="0"/>
              <a:t>– computational problems often require a large range of values from very small to large, and often require calculating the small difference between two values. </a:t>
            </a:r>
            <a:r>
              <a:rPr lang="en-US" sz="2000" i="1" dirty="0">
                <a:solidFill>
                  <a:srgbClr val="FF0000"/>
                </a:solidFill>
              </a:rPr>
              <a:t>Range</a:t>
            </a:r>
          </a:p>
          <a:p>
            <a:pPr lvl="1">
              <a:spcBef>
                <a:spcPts val="1000"/>
              </a:spcBef>
            </a:pPr>
            <a:r>
              <a:rPr lang="en-US" sz="2000" dirty="0"/>
              <a:t>Examples. Materials catalysts and biology work because of small differences in energy levels </a:t>
            </a:r>
          </a:p>
          <a:p>
            <a:pPr lvl="1"/>
            <a:r>
              <a:rPr lang="en-US" sz="2000" dirty="0"/>
              <a:t>Range of energies can be over 9 orders of magnitude</a:t>
            </a:r>
          </a:p>
        </p:txBody>
      </p:sp>
      <p:pic>
        <p:nvPicPr>
          <p:cNvPr id="2050" name="Picture 2" descr="Error plots for the parabolic PDE example in Section 5.3. We apply an ...">
            <a:extLst>
              <a:ext uri="{FF2B5EF4-FFF2-40B4-BE49-F238E27FC236}">
                <a16:creationId xmlns:a16="http://schemas.microsoft.com/office/drawing/2014/main" id="{5E873303-8ED6-2E13-EC5F-A8D93CE82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38" y="3504814"/>
            <a:ext cx="2886075" cy="124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4F962EB-3815-FDC4-DF00-250FDE5C5C3A}"/>
              </a:ext>
            </a:extLst>
          </p:cNvPr>
          <p:cNvSpPr/>
          <p:nvPr/>
        </p:nvSpPr>
        <p:spPr>
          <a:xfrm>
            <a:off x="304800" y="2602524"/>
            <a:ext cx="11601449" cy="220393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1D77C9-5B12-CF7A-D505-0DBF37C21591}"/>
              </a:ext>
            </a:extLst>
          </p:cNvPr>
          <p:cNvSpPr/>
          <p:nvPr/>
        </p:nvSpPr>
        <p:spPr>
          <a:xfrm>
            <a:off x="304800" y="1136754"/>
            <a:ext cx="11601449" cy="146577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D8BEF8-353F-F5D5-4C40-50114F7DAD5D}"/>
              </a:ext>
            </a:extLst>
          </p:cNvPr>
          <p:cNvSpPr/>
          <p:nvPr/>
        </p:nvSpPr>
        <p:spPr>
          <a:xfrm>
            <a:off x="304800" y="4806994"/>
            <a:ext cx="11601449" cy="15938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7E13B-8FD6-C89C-51C7-59CBE8D1B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40EDF-CEC2-93BD-7260-380ECCA8D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9561"/>
            <a:ext cx="11220226" cy="931420"/>
          </a:xfrm>
        </p:spPr>
        <p:txBody>
          <a:bodyPr/>
          <a:lstStyle/>
          <a:p>
            <a:r>
              <a:rPr lang="en-US" dirty="0"/>
              <a:t>But FP64 may not be needed for every calculation </a:t>
            </a:r>
            <a:br>
              <a:rPr lang="en-US" dirty="0"/>
            </a:br>
            <a:r>
              <a:rPr lang="en-US" dirty="0"/>
              <a:t>Mixed Precision Approaches include: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C6AEAA-EB49-F1D1-FF9C-A0404A266554}"/>
              </a:ext>
            </a:extLst>
          </p:cNvPr>
          <p:cNvSpPr/>
          <p:nvPr/>
        </p:nvSpPr>
        <p:spPr>
          <a:xfrm>
            <a:off x="485887" y="1484878"/>
            <a:ext cx="1122022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b="1" dirty="0"/>
              <a:t>Use low precision to get close to solution then do iterative refinement </a:t>
            </a:r>
            <a:r>
              <a:rPr lang="en-US" sz="2000" dirty="0"/>
              <a:t>(this is how </a:t>
            </a:r>
            <a:r>
              <a:rPr lang="en-US" sz="2000" dirty="0" err="1"/>
              <a:t>MxP</a:t>
            </a:r>
            <a:r>
              <a:rPr lang="en-US" sz="2000" dirty="0"/>
              <a:t> works)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Problem must be conducive to an iterative solution such as Newton’s Method</a:t>
            </a:r>
          </a:p>
          <a:p>
            <a:pPr lvl="1">
              <a:spcBef>
                <a:spcPts val="400"/>
              </a:spcBef>
            </a:pPr>
            <a:r>
              <a:rPr lang="en-US" sz="2000" dirty="0">
                <a:solidFill>
                  <a:srgbClr val="FF0000"/>
                </a:solidFill>
              </a:rPr>
              <a:t>The low precision solution needs to be “close enough” to actual solution to converge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The condition number of the problem has to be small or refinement fails</a:t>
            </a:r>
          </a:p>
          <a:p>
            <a:pPr lvl="1">
              <a:spcBef>
                <a:spcPts val="400"/>
              </a:spcBef>
            </a:pPr>
            <a:endParaRPr lang="en-US" sz="2000" dirty="0"/>
          </a:p>
          <a:p>
            <a:pPr>
              <a:spcBef>
                <a:spcPts val="2000"/>
              </a:spcBef>
            </a:pPr>
            <a:r>
              <a:rPr lang="en-US" sz="2000" b="1" dirty="0"/>
              <a:t>Use low precision on those parts of problem with small gradients </a:t>
            </a:r>
            <a:r>
              <a:rPr lang="en-US" sz="2000" dirty="0"/>
              <a:t>(FP64 elsewhere)</a:t>
            </a:r>
            <a:endParaRPr lang="en-US" sz="2000" b="1" dirty="0"/>
          </a:p>
          <a:p>
            <a:pPr lvl="1">
              <a:spcBef>
                <a:spcPts val="400"/>
              </a:spcBef>
            </a:pPr>
            <a:r>
              <a:rPr lang="en-US" sz="2000" dirty="0"/>
              <a:t>Must be able to determine (perhaps dynamically) where gradients are small</a:t>
            </a:r>
          </a:p>
          <a:p>
            <a:pPr lvl="1">
              <a:spcBef>
                <a:spcPts val="400"/>
              </a:spcBef>
            </a:pPr>
            <a:r>
              <a:rPr lang="en-US" sz="2000" dirty="0">
                <a:solidFill>
                  <a:srgbClr val="FF0000"/>
                </a:solidFill>
              </a:rPr>
              <a:t>Like adaptive mesh refinement except for floating-point precision rather than space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Algorithm must be tolerant of (perhaps moving) boundaries with jumps in accuracies </a:t>
            </a:r>
          </a:p>
        </p:txBody>
      </p:sp>
    </p:spTree>
    <p:extLst>
      <p:ext uri="{BB962C8B-B14F-4D97-AF65-F5344CB8AC3E}">
        <p14:creationId xmlns:p14="http://schemas.microsoft.com/office/powerpoint/2010/main" val="846392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C6C9D-1DA4-1293-10D6-44F54CF01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643E33-0ED3-8737-F9EB-D3F0EEA75B46}"/>
              </a:ext>
            </a:extLst>
          </p:cNvPr>
          <p:cNvSpPr/>
          <p:nvPr/>
        </p:nvSpPr>
        <p:spPr>
          <a:xfrm>
            <a:off x="485887" y="4774018"/>
            <a:ext cx="10699564" cy="146729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741AD-D838-8E16-1B30-43EF8F02C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404037"/>
            <a:ext cx="11220226" cy="616944"/>
          </a:xfrm>
        </p:spPr>
        <p:txBody>
          <a:bodyPr/>
          <a:lstStyle/>
          <a:p>
            <a:r>
              <a:rPr lang="en-US" dirty="0"/>
              <a:t>Can we generate a general purpose Mixed Precision Prompt?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D60817-260E-0C42-D8D3-CD1CA9EAA338}"/>
              </a:ext>
            </a:extLst>
          </p:cNvPr>
          <p:cNvSpPr/>
          <p:nvPr/>
        </p:nvSpPr>
        <p:spPr>
          <a:xfrm>
            <a:off x="566694" y="1410450"/>
            <a:ext cx="1122022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en-US" sz="2000" b="1" dirty="0"/>
              <a:t>Use Code-writing AI coupled to agentic exploration to discover where low precision can be used in real applications with no lose in accuracy.  </a:t>
            </a:r>
          </a:p>
          <a:p>
            <a:pPr>
              <a:spcBef>
                <a:spcPts val="2000"/>
              </a:spcBef>
            </a:pPr>
            <a:r>
              <a:rPr lang="en-US" sz="2000" dirty="0"/>
              <a:t>Goal: </a:t>
            </a:r>
            <a:r>
              <a:rPr lang="en-US" sz="2000" dirty="0" err="1"/>
              <a:t>blackbox</a:t>
            </a:r>
            <a:r>
              <a:rPr lang="en-US" sz="2000" dirty="0"/>
              <a:t> mixed precision prompt. Only makes sense if Science application is used a lot because the initial search for mixed precision version is very expensive.</a:t>
            </a:r>
          </a:p>
          <a:p>
            <a:pPr lvl="1">
              <a:spcBef>
                <a:spcPts val="2000"/>
              </a:spcBef>
            </a:pPr>
            <a:r>
              <a:rPr lang="en-US" sz="2000" dirty="0"/>
              <a:t>Use FP64 version of the application as the base accuracy and performance.</a:t>
            </a:r>
          </a:p>
          <a:p>
            <a:pPr lvl="1"/>
            <a:r>
              <a:rPr lang="en-US" sz="2000" dirty="0"/>
              <a:t>Analyze for where most of the computational time is done</a:t>
            </a:r>
          </a:p>
          <a:p>
            <a:pPr lvl="1"/>
            <a:r>
              <a:rPr lang="en-US" sz="2000" dirty="0"/>
              <a:t>Vary the precisions of different matrices and computations </a:t>
            </a:r>
          </a:p>
          <a:p>
            <a:pPr lvl="1"/>
            <a:r>
              <a:rPr lang="en-US" sz="2000" dirty="0"/>
              <a:t>Compete different versions </a:t>
            </a:r>
          </a:p>
          <a:p>
            <a:pPr>
              <a:spcBef>
                <a:spcPts val="2000"/>
              </a:spcBef>
            </a:pPr>
            <a:endParaRPr lang="en-US" sz="2000" dirty="0"/>
          </a:p>
          <a:p>
            <a:pPr>
              <a:spcBef>
                <a:spcPts val="400"/>
              </a:spcBef>
            </a:pPr>
            <a:r>
              <a:rPr lang="en-US" sz="2000" dirty="0">
                <a:solidFill>
                  <a:srgbClr val="FF0000"/>
                </a:solidFill>
              </a:rPr>
              <a:t>Oscar Hernandez and I are using </a:t>
            </a:r>
            <a:r>
              <a:rPr lang="en-US" sz="2000" dirty="0" err="1">
                <a:solidFill>
                  <a:srgbClr val="FF0000"/>
                </a:solidFill>
              </a:rPr>
              <a:t>AlphaEvolve</a:t>
            </a:r>
            <a:r>
              <a:rPr lang="en-US" sz="2000" dirty="0">
                <a:solidFill>
                  <a:srgbClr val="FF0000"/>
                </a:solidFill>
              </a:rPr>
              <a:t> to try this</a:t>
            </a:r>
            <a:r>
              <a:rPr lang="en-US" sz="2000" dirty="0"/>
              <a:t>. </a:t>
            </a:r>
          </a:p>
          <a:p>
            <a:pPr>
              <a:spcBef>
                <a:spcPts val="400"/>
              </a:spcBef>
            </a:pPr>
            <a:r>
              <a:rPr lang="en-US" sz="2000" dirty="0"/>
              <a:t>        Initial results on Jacobi solver encouraging. </a:t>
            </a:r>
          </a:p>
          <a:p>
            <a:pPr>
              <a:spcBef>
                <a:spcPts val="400"/>
              </a:spcBef>
            </a:pPr>
            <a:r>
              <a:rPr lang="en-US" sz="2000" dirty="0"/>
              <a:t>        Next step is to try on full apps: LSMS, and mini-combustion app</a:t>
            </a:r>
          </a:p>
        </p:txBody>
      </p:sp>
    </p:spTree>
    <p:extLst>
      <p:ext uri="{BB962C8B-B14F-4D97-AF65-F5344CB8AC3E}">
        <p14:creationId xmlns:p14="http://schemas.microsoft.com/office/powerpoint/2010/main" val="406174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01479-36C2-2569-2CA4-3A3E6F1CC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1F74-AD68-92C1-B6C7-E9BF6736F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89561"/>
            <a:ext cx="11220226" cy="931420"/>
          </a:xfrm>
        </p:spPr>
        <p:txBody>
          <a:bodyPr/>
          <a:lstStyle/>
          <a:p>
            <a:r>
              <a:rPr lang="en-US" dirty="0"/>
              <a:t>What if there is no Hardware FP64 Support in the Chips?</a:t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FA0DCB-4EA1-6127-D1C1-404E05D39E77}"/>
              </a:ext>
            </a:extLst>
          </p:cNvPr>
          <p:cNvSpPr/>
          <p:nvPr/>
        </p:nvSpPr>
        <p:spPr>
          <a:xfrm>
            <a:off x="485887" y="1484878"/>
            <a:ext cx="11220226" cy="342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b="1" dirty="0"/>
              <a:t>Old school: Software calculation of higher precision number from multiple lower precision words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Has been around since the 1960’s. Avoided because two orders of magnitude slower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Used in a few problems today that require 128-bit arithmetic (for accuracy and range)</a:t>
            </a:r>
          </a:p>
          <a:p>
            <a:pPr>
              <a:spcBef>
                <a:spcPts val="1000"/>
              </a:spcBef>
            </a:pPr>
            <a:endParaRPr lang="en-US" sz="2000" b="1" dirty="0"/>
          </a:p>
          <a:p>
            <a:pPr>
              <a:spcBef>
                <a:spcPts val="1000"/>
              </a:spcBef>
            </a:pPr>
            <a:r>
              <a:rPr lang="en-US" sz="2000" b="1" dirty="0"/>
              <a:t>Osaki Method: Emulation of FP64 using lower precision hardware in the accelerator (GPU)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Much faster that SW higher precision but slower than dedicated hardware FP64 GEMM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Consumes up more memory which reduces the Science problems that can be solved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Has advantage of variable precision, for example 54-bit precision. Use only what you need.</a:t>
            </a:r>
          </a:p>
          <a:p>
            <a:pPr lvl="1">
              <a:spcBef>
                <a:spcPts val="400"/>
              </a:spcBef>
            </a:pPr>
            <a:r>
              <a:rPr lang="en-US" sz="2000" dirty="0"/>
              <a:t>Presently limited to matrix multiply. Many Science problems need level-2 BLAS </a:t>
            </a:r>
          </a:p>
        </p:txBody>
      </p:sp>
    </p:spTree>
    <p:extLst>
      <p:ext uri="{BB962C8B-B14F-4D97-AF65-F5344CB8AC3E}">
        <p14:creationId xmlns:p14="http://schemas.microsoft.com/office/powerpoint/2010/main" val="2460228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B092D77-C26A-8E68-E1BA-2A351B1B132E}"/>
              </a:ext>
            </a:extLst>
          </p:cNvPr>
          <p:cNvSpPr/>
          <p:nvPr/>
        </p:nvSpPr>
        <p:spPr>
          <a:xfrm>
            <a:off x="8991442" y="4225525"/>
            <a:ext cx="2894154" cy="13295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title"/>
          </p:nvPr>
        </p:nvSpPr>
        <p:spPr>
          <a:xfrm>
            <a:off x="306403" y="143025"/>
            <a:ext cx="11757441" cy="605902"/>
          </a:xfrm>
        </p:spPr>
        <p:txBody>
          <a:bodyPr/>
          <a:lstStyle/>
          <a:p>
            <a:r>
              <a:rPr lang="en-US" sz="3200" dirty="0"/>
              <a:t>How Can We Continue to Push Science Forward Post-exascale </a:t>
            </a:r>
            <a:endParaRPr 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329B55-7826-4DD1-BA55-1E8AFE459768}"/>
              </a:ext>
            </a:extLst>
          </p:cNvPr>
          <p:cNvSpPr/>
          <p:nvPr/>
        </p:nvSpPr>
        <p:spPr>
          <a:xfrm>
            <a:off x="532838" y="1177218"/>
            <a:ext cx="11352758" cy="286232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 Science Supercomputer needs to be general and adaptable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Large-memory, multi-GPU node was the solution at exascale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the Post-Exascale general, adaptable node??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DOE can’t easily create a specialized HPC chip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Once again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we may need to rethink the solution methods for the big science problems 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Déjà vu: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done this over and over, going from: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BEA33-E87D-9E02-55B2-850C11F4C760}"/>
              </a:ext>
            </a:extLst>
          </p:cNvPr>
          <p:cNvSpPr txBox="1"/>
          <p:nvPr/>
        </p:nvSpPr>
        <p:spPr>
          <a:xfrm flipH="1">
            <a:off x="9202359" y="3875716"/>
            <a:ext cx="20324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Post-Exascale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2347E49-DE53-5EAA-A642-B3C960A4A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911" y="4245047"/>
            <a:ext cx="1359229" cy="12792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5D6302-B5CE-DC7F-8578-B0D4885A8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96" y="4245047"/>
            <a:ext cx="1279275" cy="1279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8003CE-6BD6-D26B-9C36-F7972538C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0869" y="4245047"/>
            <a:ext cx="1279275" cy="12792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E5B41AD-8E5A-F022-15ED-81D1E8565C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1912" y="4209225"/>
            <a:ext cx="1315097" cy="13150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049968-0E9A-D4EE-1174-A398FFDBC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301" y="4193257"/>
            <a:ext cx="2221440" cy="13310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1BCE2D8-5833-F0DE-DFB8-4F6B7FE1931A}"/>
              </a:ext>
            </a:extLst>
          </p:cNvPr>
          <p:cNvSpPr txBox="1"/>
          <p:nvPr/>
        </p:nvSpPr>
        <p:spPr>
          <a:xfrm flipH="1">
            <a:off x="1080698" y="3906659"/>
            <a:ext cx="9392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63123C-FB09-3C97-48D6-86132581411C}"/>
              </a:ext>
            </a:extLst>
          </p:cNvPr>
          <p:cNvSpPr txBox="1"/>
          <p:nvPr/>
        </p:nvSpPr>
        <p:spPr>
          <a:xfrm flipH="1">
            <a:off x="2295619" y="3916549"/>
            <a:ext cx="13527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Distributed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B44F5C-C8E2-0CCC-7837-ED678C5B1869}"/>
              </a:ext>
            </a:extLst>
          </p:cNvPr>
          <p:cNvSpPr txBox="1"/>
          <p:nvPr/>
        </p:nvSpPr>
        <p:spPr>
          <a:xfrm flipH="1">
            <a:off x="3944804" y="3916549"/>
            <a:ext cx="12617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Multi-core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116739-5A51-D42C-C0C2-3C82E6C4626F}"/>
              </a:ext>
            </a:extLst>
          </p:cNvPr>
          <p:cNvSpPr txBox="1"/>
          <p:nvPr/>
        </p:nvSpPr>
        <p:spPr>
          <a:xfrm flipH="1">
            <a:off x="5464235" y="3894490"/>
            <a:ext cx="7675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B1E0A8-801D-6B29-BFC9-A38DE739C64E}"/>
              </a:ext>
            </a:extLst>
          </p:cNvPr>
          <p:cNvSpPr txBox="1"/>
          <p:nvPr/>
        </p:nvSpPr>
        <p:spPr>
          <a:xfrm flipH="1">
            <a:off x="6900116" y="3870672"/>
            <a:ext cx="11626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Exascale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B81A362-2F79-FD40-BCA9-BC377D1CE1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3445" y="1132097"/>
            <a:ext cx="2571750" cy="14097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B11A7B1-5BDE-2057-7B34-9383C50C7BA3}"/>
              </a:ext>
            </a:extLst>
          </p:cNvPr>
          <p:cNvSpPr txBox="1"/>
          <p:nvPr/>
        </p:nvSpPr>
        <p:spPr>
          <a:xfrm>
            <a:off x="9053525" y="4241821"/>
            <a:ext cx="28320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Exploit multi-precision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AI assisted computation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Energy aware Science/Watt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FP-64 emulation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Quantum side-car</a:t>
            </a:r>
            <a:endParaRPr lang="en-US" sz="1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908EEAF-DECC-2EE8-9E7A-CD8C58DC9889}"/>
              </a:ext>
            </a:extLst>
          </p:cNvPr>
          <p:cNvCxnSpPr/>
          <p:nvPr/>
        </p:nvCxnSpPr>
        <p:spPr>
          <a:xfrm flipV="1">
            <a:off x="743359" y="3729824"/>
            <a:ext cx="8120086" cy="95727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0B41F2-A6F4-40E2-2962-A27E5D988F22}"/>
              </a:ext>
            </a:extLst>
          </p:cNvPr>
          <p:cNvSpPr txBox="1"/>
          <p:nvPr/>
        </p:nvSpPr>
        <p:spPr>
          <a:xfrm>
            <a:off x="9861808" y="1497946"/>
            <a:ext cx="544679" cy="923330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76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3471-52AE-B109-34E0-95191CC0F5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0F5AD-F4F3-DA0D-DF48-98BFC03197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8095856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-OCT2024">
      <a:dk1>
        <a:srgbClr val="00454D"/>
      </a:dk1>
      <a:lt1>
        <a:srgbClr val="FFFFFF"/>
      </a:lt1>
      <a:dk2>
        <a:srgbClr val="00662C"/>
      </a:dk2>
      <a:lt2>
        <a:srgbClr val="DBDCDB"/>
      </a:lt2>
      <a:accent1>
        <a:srgbClr val="373A36"/>
      </a:accent1>
      <a:accent2>
        <a:srgbClr val="005776"/>
      </a:accent2>
      <a:accent3>
        <a:srgbClr val="006BA6"/>
      </a:accent3>
      <a:accent4>
        <a:srgbClr val="7DBA00"/>
      </a:accent4>
      <a:accent5>
        <a:srgbClr val="00BDB5"/>
      </a:accent5>
      <a:accent6>
        <a:srgbClr val="00B38F"/>
      </a:accent6>
      <a:hlink>
        <a:srgbClr val="00444D"/>
      </a:hlink>
      <a:folHlink>
        <a:srgbClr val="00662C"/>
      </a:folHlink>
    </a:clrScheme>
    <a:fontScheme name="ORNL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">
      <a:srgbClr val="00662C"/>
    </a:custClr>
    <a:custClr name="ORNL">
      <a:srgbClr val="00454D"/>
    </a:custClr>
    <a:custClr name="ORNL">
      <a:srgbClr val="DBDCD8"/>
    </a:custClr>
    <a:custClr name="ORNL">
      <a:srgbClr val="373A36"/>
    </a:custClr>
    <a:custClr name="ORNL">
      <a:srgbClr val="FFFFFF"/>
    </a:custClr>
    <a:custClr name="ORNL">
      <a:srgbClr val="005776"/>
    </a:custClr>
    <a:custClr name="ORNL">
      <a:srgbClr val="006BA6"/>
    </a:custClr>
    <a:custClr name="ORNL">
      <a:srgbClr val="7DBA00"/>
    </a:custClr>
    <a:custClr name="ORNL">
      <a:srgbClr val="00BDB5"/>
    </a:custClr>
    <a:custClr name="ORNL">
      <a:srgbClr val="00B38F"/>
    </a:custClr>
    <a:custClr name="ORNL">
      <a:srgbClr val="00492E"/>
    </a:custClr>
    <a:custClr name="ORNL">
      <a:srgbClr val="00572E"/>
    </a:custClr>
    <a:custClr name="ORNL">
      <a:srgbClr val="28A351"/>
    </a:custClr>
    <a:custClr name="ORNL">
      <a:srgbClr val="53D170"/>
    </a:custClr>
    <a:custClr name="ORNL">
      <a:srgbClr val="8FEF9C"/>
    </a:custClr>
    <a:custClr name="ORNL">
      <a:srgbClr val="002837"/>
    </a:custClr>
    <a:custClr name="ORNL">
      <a:srgbClr val="003542"/>
    </a:custClr>
    <a:custClr name="ORNL">
      <a:srgbClr val="259194"/>
    </a:custClr>
    <a:custClr name="ORNL">
      <a:srgbClr val="50C9C2"/>
    </a:custClr>
    <a:custClr name="ORNL">
      <a:srgbClr val="8EEDE0"/>
    </a:custClr>
  </a:custClrLst>
  <a:extLst>
    <a:ext uri="{05A4C25C-085E-4340-85A3-A5531E510DB2}">
      <thm15:themeFamily xmlns:thm15="http://schemas.microsoft.com/office/thememl/2012/main" name="ORNL-Presentation-16x9-Template" id="{212E2FFC-9BA1-2C4E-A636-8C01E485DB51}" vid="{BB20B00B-A94C-8E47-8444-E1BBEE430D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ORNL Presentation</Template>
  <TotalTime>3948</TotalTime>
  <Words>763</Words>
  <Application>Microsoft Office PowerPoint</Application>
  <PresentationFormat>Widescreen</PresentationFormat>
  <Paragraphs>82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Roboto</vt:lpstr>
      <vt:lpstr>Roboto Light</vt:lpstr>
      <vt:lpstr>Times New Roman</vt:lpstr>
      <vt:lpstr>ORNL Presentation</vt:lpstr>
      <vt:lpstr>Do We Need FP64 for Supercomputing?  What can we do if we don’t have it? </vt:lpstr>
      <vt:lpstr>AI bubble has taken over Chip designs How does this Effect HPC Technology directions?</vt:lpstr>
      <vt:lpstr>Leadership Computing’s 3 Fundamental Needs for FP64  To reduce error build up, maintain accuracy, and have range to represent the science</vt:lpstr>
      <vt:lpstr>But FP64 may not be needed for every calculation  Mixed Precision Approaches include:</vt:lpstr>
      <vt:lpstr>Can we generate a general purpose Mixed Precision Prompt?</vt:lpstr>
      <vt:lpstr>What if there is no Hardware FP64 Support in the Chips? </vt:lpstr>
      <vt:lpstr>How Can We Continue to Push Science Forward Post-exascale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Janiga, Jaimee</dc:creator>
  <cp:lastModifiedBy>rpgeist@yahoo.com</cp:lastModifiedBy>
  <cp:revision>62</cp:revision>
  <dcterms:created xsi:type="dcterms:W3CDTF">2024-11-06T01:07:26Z</dcterms:created>
  <dcterms:modified xsi:type="dcterms:W3CDTF">2026-05-25T15:13:49Z</dcterms:modified>
</cp:coreProperties>
</file>